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handoutMasterIdLst>
    <p:handoutMasterId r:id="rId26"/>
  </p:handout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7" r:id="rId22"/>
    <p:sldId id="274" r:id="rId23"/>
    <p:sldId id="275" r:id="rId24"/>
    <p:sldId id="276" r:id="rId25"/>
  </p:sldIdLst>
  <p:sldSz cx="12192000" cy="6858000"/>
  <p:notesSz cx="6858000" cy="12192000"/>
  <p:custDataLst>
    <p:tags r:id="rId30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0" Type="http://schemas.openxmlformats.org/officeDocument/2006/relationships/tags" Target="tags/tag1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8156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8156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15440379"/>
            <a:ext cx="2971800" cy="815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15440379"/>
            <a:ext cx="2971800" cy="815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a31b50c7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第十讲 八年级（上）Units 9—10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31b50c7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第十讲 八年级（上）Units 9—10</a:t>
            </a:r>
            <a:endParaRPr lang="en-US" sz="2000" dirty="0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794bd19000a8b04a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3.jpeg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2.jpe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cf4d71057?vcp=1&amp;pid=580b04328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cf4d71057?vcp=1&amp;pid=580b04328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19_1#f96d42e23?vcp=1&amp;pid=cf4d71057&amp;color=0,0,0&amp;vtp=1&amp;bbb=1&amp;hb=1"/>
          <p:cNvSpPr/>
          <p:nvPr/>
        </p:nvSpPr>
        <p:spPr>
          <a:xfrm>
            <a:off x="502920" y="1320800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Pactononsee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forward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（see）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buses.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glad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forward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（you）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reply.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forward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scientists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discover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secrets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universe.（盲填）</a:t>
            </a:r>
            <a:endParaRPr lang="en-US" altLang="zh-CN" sz="2400" dirty="0"/>
          </a:p>
        </p:txBody>
      </p:sp>
      <p:sp>
        <p:nvSpPr>
          <p:cNvPr id="5" name="QB_6_AN.20_1#f96d42e23.blank?vcp=1&amp;pid=cf4d71057&amp;color=0,0,0&amp;vpa=10&amp;vtp=1&amp;bbb=1"/>
          <p:cNvSpPr/>
          <p:nvPr/>
        </p:nvSpPr>
        <p:spPr>
          <a:xfrm>
            <a:off x="506888" y="1838960"/>
            <a:ext cx="10160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seeing</a:t>
            </a:r>
            <a:endParaRPr lang="en-US" altLang="zh-CN" sz="2400" dirty="0"/>
          </a:p>
        </p:txBody>
      </p:sp>
      <p:sp>
        <p:nvSpPr>
          <p:cNvPr id="7" name="QB_6_AN.22_1#f96d42e23.blank?vcp=1&amp;pid=cf4d71057&amp;color=0,0,0&amp;vpa=11&amp;vtp=1&amp;bbb=1"/>
          <p:cNvSpPr/>
          <p:nvPr/>
        </p:nvSpPr>
        <p:spPr>
          <a:xfrm>
            <a:off x="519588" y="2956560"/>
            <a:ext cx="8302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endParaRPr lang="en-US" altLang="zh-CN" sz="2400" dirty="0"/>
          </a:p>
        </p:txBody>
      </p:sp>
      <p:sp>
        <p:nvSpPr>
          <p:cNvPr id="9" name="QB_6_AN.24_1#f96d42e23.blank?vcp=1&amp;pid=cf4d71057&amp;color=0,0,0&amp;vpa=12&amp;vtp=1&amp;bbb=1"/>
          <p:cNvSpPr/>
          <p:nvPr/>
        </p:nvSpPr>
        <p:spPr>
          <a:xfrm>
            <a:off x="3667029" y="3528060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cfa376005?vcp=1&amp;pid=287df0ffb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cfa376005?vcp=1&amp;pid=287df0ffb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重点4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advise的用法</a:t>
            </a:r>
            <a:endParaRPr lang="en-US" altLang="zh-CN" sz="2800" b="1" dirty="0"/>
          </a:p>
        </p:txBody>
      </p:sp>
      <p:pic>
        <p:nvPicPr>
          <p:cNvPr id="4" name="P_5_BD#74d5d0266?htil=3&amp;vcp=1&amp;pid=cfa376005&amp;color=0,0,0&amp;tib=255,255,255&amp;vtp=1&amp;hs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08776" y="1344676"/>
            <a:ext cx="5458968" cy="3776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5_BD#74d5d0266?htil=3&amp;vcp=1&amp;pid=cfa376005&amp;color=0,0,0&amp;vtp=1&amp;bbb=1&amp;hb=1"/>
          <p:cNvSpPr/>
          <p:nvPr/>
        </p:nvSpPr>
        <p:spPr>
          <a:xfrm>
            <a:off x="502920" y="1308100"/>
            <a:ext cx="5596128" cy="4386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注意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表示“建议”也可用suggestion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,其为可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数名词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advise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Anna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李先生建议安娜成为什么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？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choosing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camera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successful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photos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加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入我们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了解如何选择相机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以及拍摄成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功照片的建议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b3210cb89?vcp=1&amp;pid=cfa37600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b3210cb89?vcp=1&amp;pid=cfa376005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考题</a:t>
            </a:r>
            <a:endParaRPr lang="en-US" altLang="zh-CN" sz="2800" b="1" dirty="0"/>
          </a:p>
        </p:txBody>
      </p:sp>
      <p:sp>
        <p:nvSpPr>
          <p:cNvPr id="4" name="QB_6_BD.25_1#5f3b271c4?sp=1&amp;vcp=1&amp;pid=b3210cb89&amp;color=0,0,0&amp;vtp=1&amp;bbb=1"/>
          <p:cNvSpPr/>
          <p:nvPr/>
        </p:nvSpPr>
        <p:spPr>
          <a:xfrm>
            <a:off x="502920" y="1320800"/>
            <a:ext cx="11183112" cy="9762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—Tony,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improve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skills?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course.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advise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（keep）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diary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day.</a:t>
            </a:r>
            <a:endParaRPr lang="en-US" altLang="zh-CN" sz="2400" dirty="0"/>
          </a:p>
        </p:txBody>
      </p:sp>
      <p:sp>
        <p:nvSpPr>
          <p:cNvPr id="5" name="QB_6_AN.26_1#5f3b271c4.blank?vcp=1&amp;pid=b3210cb89&amp;color=0,0,0&amp;vpa=13&amp;vtp=1&amp;bbb=1"/>
          <p:cNvSpPr/>
          <p:nvPr/>
        </p:nvSpPr>
        <p:spPr>
          <a:xfrm>
            <a:off x="4066064" y="1787652"/>
            <a:ext cx="1238250" cy="4555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0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endParaRPr lang="en-US" altLang="zh-CN" sz="2400" dirty="0"/>
          </a:p>
        </p:txBody>
      </p:sp>
      <p:sp>
        <p:nvSpPr>
          <p:cNvPr id="6" name="QB_6_BD.27_1#9bafad7be?vcp=1&amp;pid=b3210cb89&amp;color=0,0,0&amp;vtp=1&amp;bbb=1&amp;hb=1"/>
          <p:cNvSpPr/>
          <p:nvPr/>
        </p:nvSpPr>
        <p:spPr>
          <a:xfrm>
            <a:off x="502920" y="2352167"/>
            <a:ext cx="11183112" cy="9762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（advise）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trouble.</a:t>
            </a:r>
            <a:endParaRPr lang="en-US" altLang="zh-CN" sz="2400" dirty="0"/>
          </a:p>
        </p:txBody>
      </p:sp>
      <p:sp>
        <p:nvSpPr>
          <p:cNvPr id="7" name="QB_6_AN.28_1#9bafad7be.blank?vcp=1&amp;pid=b3210cb89&amp;color=0,0,0&amp;vpa=14&amp;vtp=1&amp;bbb=1"/>
          <p:cNvSpPr/>
          <p:nvPr/>
        </p:nvSpPr>
        <p:spPr>
          <a:xfrm>
            <a:off x="4515326" y="2322703"/>
            <a:ext cx="1049338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advice</a:t>
            </a:r>
            <a:endParaRPr lang="en-US" altLang="zh-CN" sz="2400" dirty="0"/>
          </a:p>
        </p:txBody>
      </p:sp>
      <p:sp>
        <p:nvSpPr>
          <p:cNvPr id="8" name="QB_6_BD.29_1#f94cc3c78?sp=1&amp;vcp=1&amp;pid=b3210cb89&amp;color=0,0,0&amp;vtp=1&amp;bbb=1"/>
          <p:cNvSpPr/>
          <p:nvPr/>
        </p:nvSpPr>
        <p:spPr>
          <a:xfrm>
            <a:off x="502920" y="3380867"/>
            <a:ext cx="11183112" cy="9762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advise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（do）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weekend?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shopping.</a:t>
            </a:r>
            <a:endParaRPr lang="en-US" altLang="zh-CN" sz="2400" dirty="0"/>
          </a:p>
        </p:txBody>
      </p:sp>
      <p:sp>
        <p:nvSpPr>
          <p:cNvPr id="9" name="QB_6_AN.30_1#f94cc3c78.blank?vcp=1&amp;pid=b3210cb89&amp;color=0,0,0&amp;vpa=15&amp;vtp=1&amp;bbb=1"/>
          <p:cNvSpPr/>
          <p:nvPr/>
        </p:nvSpPr>
        <p:spPr>
          <a:xfrm>
            <a:off x="5243989" y="3338703"/>
            <a:ext cx="949325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doing</a:t>
            </a:r>
            <a:endParaRPr lang="en-US" altLang="zh-CN" sz="2400" dirty="0"/>
          </a:p>
        </p:txBody>
      </p:sp>
      <p:sp>
        <p:nvSpPr>
          <p:cNvPr id="10" name="QB_6_BD.31_1#3d302f9c8?vcp=1&amp;pid=b3210cb89&amp;color=0,0,0&amp;vtp=1&amp;bbb=1"/>
          <p:cNvSpPr/>
          <p:nvPr/>
        </p:nvSpPr>
        <p:spPr>
          <a:xfrm>
            <a:off x="502920" y="4409567"/>
            <a:ext cx="11183112" cy="20176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piece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English.（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盲填）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17.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advice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improving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English？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Well,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advice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problems.（盲填）</a:t>
            </a:r>
            <a:endParaRPr lang="en-US" altLang="zh-CN" sz="2400" dirty="0"/>
          </a:p>
        </p:txBody>
      </p:sp>
      <p:sp>
        <p:nvSpPr>
          <p:cNvPr id="11" name="QB_6_AN.32_1#3d302f9c8.blank?vcp=1&amp;pid=b3210cb89&amp;color=0,0,0&amp;vpa=16&amp;vtp=1&amp;bbb=1"/>
          <p:cNvSpPr/>
          <p:nvPr/>
        </p:nvSpPr>
        <p:spPr>
          <a:xfrm>
            <a:off x="2337277" y="4380103"/>
            <a:ext cx="474663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endParaRPr lang="en-US" altLang="zh-CN" sz="2400" dirty="0"/>
          </a:p>
        </p:txBody>
      </p:sp>
      <p:sp>
        <p:nvSpPr>
          <p:cNvPr id="13" name="QB_6_AN.34_1#3d302f9c8.blank?vcp=1&amp;pid=b3210cb89&amp;color=0,0,0&amp;vpa=17&amp;vtp=1&amp;bbb=1"/>
          <p:cNvSpPr/>
          <p:nvPr/>
        </p:nvSpPr>
        <p:spPr>
          <a:xfrm>
            <a:off x="5266214" y="4900803"/>
            <a:ext cx="609600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endParaRPr lang="en-US" altLang="zh-CN" sz="2400" dirty="0"/>
          </a:p>
        </p:txBody>
      </p:sp>
      <p:sp>
        <p:nvSpPr>
          <p:cNvPr id="15" name="QB_6_AN.36_1#3d302f9c8.blank?vcp=1&amp;pid=b3210cb89&amp;color=0,0,0&amp;vpa=18&amp;vtp=1&amp;bbb=1"/>
          <p:cNvSpPr/>
          <p:nvPr/>
        </p:nvSpPr>
        <p:spPr>
          <a:xfrm>
            <a:off x="6821393" y="5930519"/>
            <a:ext cx="1373188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on/about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96812b7c6?vcp=1&amp;pid=287df0ffb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96812b7c6?vcp=1&amp;pid=287df0ffb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重点5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辨析accept与receive</a:t>
            </a:r>
            <a:endParaRPr lang="en-US" altLang="zh-CN" sz="2800" b="1" dirty="0"/>
          </a:p>
        </p:txBody>
      </p:sp>
      <p:graphicFrame>
        <p:nvGraphicFramePr>
          <p:cNvPr id="14" name="P_5_BD#02626a6f2?colgroup=6,28&amp;vcp=1&amp;pid=96812b7c6&amp;color=0,0,0&amp;vtp=1&amp;bbb=1&amp;hb=1"/>
          <p:cNvGraphicFramePr>
            <a:graphicFrameLocks noGrp="1"/>
          </p:cNvGraphicFramePr>
          <p:nvPr/>
        </p:nvGraphicFramePr>
        <p:xfrm>
          <a:off x="502920" y="1435100"/>
          <a:ext cx="11155680" cy="1936369"/>
        </p:xfrm>
        <a:graphic>
          <a:graphicData uri="http://schemas.openxmlformats.org/drawingml/2006/table">
            <a:tbl>
              <a:tblPr/>
              <a:tblGrid>
                <a:gridCol w="2221992"/>
                <a:gridCol w="893368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accept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指主动地“接受”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多指接受想法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表扬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批评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道歉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礼物等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receive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通常指被动地“收到”或“接到”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多指接收具体的东西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如信件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礼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物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还可表示“接见”或“接待”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2ca624500?vcp=1&amp;pid=96812b7c6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2ca624500?vcp=1&amp;pid=96812b7c6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graphicFrame>
        <p:nvGraphicFramePr>
          <p:cNvPr id="15" name="QM_6_BD.37_1#8176d1f7b?colgroup=36&amp;vcp=1&amp;pid=2ca624500&amp;color=0,0,0&amp;vtp=1&amp;bbb=1"/>
          <p:cNvGraphicFramePr>
            <a:graphicFrameLocks noGrp="1"/>
          </p:cNvGraphicFramePr>
          <p:nvPr/>
        </p:nvGraphicFramePr>
        <p:xfrm>
          <a:off x="502920" y="1447800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receive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accept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B_7_BD.38_1#7c19b3833?vcp=1&amp;pid=8176d1f7b&amp;color=0,0,0&amp;vtp=1&amp;bbb=1"/>
          <p:cNvSpPr/>
          <p:nvPr/>
        </p:nvSpPr>
        <p:spPr>
          <a:xfrm>
            <a:off x="502920" y="2070100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months,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finally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front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line.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21.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Although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received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apology,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already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decided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accept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（英译汉）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</a:t>
            </a:r>
            <a:endParaRPr lang="en-US" altLang="zh-CN" sz="2400" dirty="0"/>
          </a:p>
        </p:txBody>
      </p:sp>
      <p:sp>
        <p:nvSpPr>
          <p:cNvPr id="6" name="QB_7_AN.39_1#7c19b3833.blank?vcp=1&amp;pid=8176d1f7b&amp;color=0,0,0&amp;vpa=19&amp;vtp=1&amp;bbb=1"/>
          <p:cNvSpPr/>
          <p:nvPr/>
        </p:nvSpPr>
        <p:spPr>
          <a:xfrm>
            <a:off x="5480526" y="2029460"/>
            <a:ext cx="13541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accepted</a:t>
            </a:r>
            <a:endParaRPr lang="en-US" altLang="zh-CN" sz="2400" dirty="0"/>
          </a:p>
        </p:txBody>
      </p:sp>
      <p:sp>
        <p:nvSpPr>
          <p:cNvPr id="8" name="QB_7_AN.41_1#7c19b3833.blank?vcp=1&amp;pid=8176d1f7b&amp;color=0,0,0&amp;vpa=20&amp;vtp=1&amp;bbb=1"/>
          <p:cNvSpPr/>
          <p:nvPr/>
        </p:nvSpPr>
        <p:spPr>
          <a:xfrm>
            <a:off x="4905851" y="2600960"/>
            <a:ext cx="1296226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received</a:t>
            </a:r>
            <a:endParaRPr lang="en-US" altLang="zh-CN" sz="2400" dirty="0"/>
          </a:p>
        </p:txBody>
      </p:sp>
      <p:sp>
        <p:nvSpPr>
          <p:cNvPr id="11" name="QB_7_AN.43_1#7c19b3833.blank?vcp=1&amp;pid=8176d1f7b&amp;color=0,0,0&amp;vpa=21&amp;vtp=1&amp;bbb=1"/>
          <p:cNvSpPr/>
          <p:nvPr/>
        </p:nvSpPr>
        <p:spPr>
          <a:xfrm>
            <a:off x="544988" y="4255770"/>
            <a:ext cx="665480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尽管她收到了他的道歉，但她已经决定不接受。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8" grpId="0" animBg="1" build="p"/>
      <p:bldP spid="11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0976fc800?vcp=1&amp;pid=287df0ffb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0976fc800?vcp=1&amp;pid=287df0ffb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重点6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辨析hear、hear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from与hear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endParaRPr lang="en-US" altLang="zh-CN" sz="2800" b="1" dirty="0"/>
          </a:p>
        </p:txBody>
      </p:sp>
      <p:graphicFrame>
        <p:nvGraphicFramePr>
          <p:cNvPr id="16" name="P_5_BD#9280dafd5?colgroup=8,26&amp;vcp=1&amp;pid=0976fc800&amp;color=0,0,0&amp;vtp=1&amp;bbb=1&amp;hb=1"/>
          <p:cNvGraphicFramePr>
            <a:graphicFrameLocks noGrp="1"/>
          </p:cNvGraphicFramePr>
          <p:nvPr/>
        </p:nvGraphicFramePr>
        <p:xfrm>
          <a:off x="502920" y="1435100"/>
          <a:ext cx="11155680" cy="3382010"/>
        </p:xfrm>
        <a:graphic>
          <a:graphicData uri="http://schemas.openxmlformats.org/drawingml/2006/table">
            <a:tbl>
              <a:tblPr/>
              <a:tblGrid>
                <a:gridCol w="2779776"/>
                <a:gridCol w="8375904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组）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hear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可作及物动词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表示“听到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听见”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侧重于听的结果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常用于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hear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sb.doing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sth.或hear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sb.do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sth.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hear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from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指“收到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的来信”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与get/receive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letter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from同义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其宾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语应是人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而不是信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hear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（=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hear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about）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表示“听到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听说”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后接名词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代词等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8a56624c2?vcp=1&amp;pid=0976fc800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8a56624c2?vcp=1&amp;pid=0976fc800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44_1#5f5e11ce6?vcp=1&amp;pid=8a56624c2&amp;color=0,0,0&amp;vtp=1&amp;bbb=1"/>
          <p:cNvSpPr/>
          <p:nvPr/>
        </p:nvSpPr>
        <p:spPr>
          <a:xfrm>
            <a:off x="502920" y="1320800"/>
            <a:ext cx="11183112" cy="4386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someone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（sing）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room?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again.（盲填）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amazing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news.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true?（盲填）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forward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you.（英译汉）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当他听说他爸爸的可怕事故时，他是如此伤心以至于忍不住哭了。（汉译英）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endParaRPr lang="en-US" altLang="zh-CN" sz="2400" dirty="0"/>
          </a:p>
        </p:txBody>
      </p:sp>
      <p:sp>
        <p:nvSpPr>
          <p:cNvPr id="5" name="QB_6_AN.45_1#5f5e11ce6.blank?vcp=1&amp;pid=8a56624c2&amp;color=0,0,0&amp;vpa=22&amp;vtp=1&amp;bbb=1"/>
          <p:cNvSpPr/>
          <p:nvPr/>
        </p:nvSpPr>
        <p:spPr>
          <a:xfrm>
            <a:off x="3934301" y="1280160"/>
            <a:ext cx="11525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singing</a:t>
            </a:r>
            <a:endParaRPr lang="en-US" altLang="zh-CN" sz="2400" dirty="0"/>
          </a:p>
        </p:txBody>
      </p:sp>
      <p:sp>
        <p:nvSpPr>
          <p:cNvPr id="7" name="QB_6_AN.47_1#5f5e11ce6.blank?vcp=1&amp;pid=8a56624c2&amp;color=0,0,0&amp;vpa=23&amp;vtp=1&amp;bbb=1"/>
          <p:cNvSpPr/>
          <p:nvPr/>
        </p:nvSpPr>
        <p:spPr>
          <a:xfrm>
            <a:off x="3680301" y="1851660"/>
            <a:ext cx="858076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endParaRPr lang="en-US" altLang="zh-CN" sz="2400" dirty="0"/>
          </a:p>
        </p:txBody>
      </p:sp>
      <p:sp>
        <p:nvSpPr>
          <p:cNvPr id="9" name="QB_6_AN.49_1#5f5e11ce6.blank?vcp=1&amp;pid=8a56624c2&amp;color=0,0,0&amp;vpa=24&amp;vtp=1&amp;bbb=1"/>
          <p:cNvSpPr/>
          <p:nvPr/>
        </p:nvSpPr>
        <p:spPr>
          <a:xfrm>
            <a:off x="1818164" y="2410460"/>
            <a:ext cx="13049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of/about</a:t>
            </a:r>
            <a:endParaRPr lang="en-US" altLang="zh-CN" sz="2400" dirty="0"/>
          </a:p>
        </p:txBody>
      </p:sp>
      <p:sp>
        <p:nvSpPr>
          <p:cNvPr id="12" name="QB_6_AN.51_1#5f5e11ce6.blank?vcp=1&amp;pid=8a56624c2&amp;color=0,0,0&amp;vpa=25&amp;vtp=1&amp;bbb=1"/>
          <p:cNvSpPr/>
          <p:nvPr/>
        </p:nvSpPr>
        <p:spPr>
          <a:xfrm>
            <a:off x="506888" y="3528060"/>
            <a:ext cx="3590925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我盼望着收到你的来信。</a:t>
            </a:r>
            <a:endParaRPr lang="en-US" altLang="zh-CN" sz="2400" dirty="0"/>
          </a:p>
        </p:txBody>
      </p:sp>
      <p:sp>
        <p:nvSpPr>
          <p:cNvPr id="15" name="QB_6_AN.53_1#5f5e11ce6.blank?vcp=1&amp;pid=8a56624c2&amp;color=0,0,0&amp;vpa=26&amp;vtp=1&amp;bbb=1&amp;hb=1"/>
          <p:cNvSpPr/>
          <p:nvPr/>
        </p:nvSpPr>
        <p:spPr>
          <a:xfrm>
            <a:off x="502920" y="4645660"/>
            <a:ext cx="11183112" cy="1034669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>
              <a:lnSpc>
                <a:spcPct val="1500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heard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of/about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father's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terrible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accident,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sad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couldn't</a:t>
            </a: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crying.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2" grpId="0" animBg="1" build="p"/>
      <p:bldP spid="15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8c57e979?vcp=1&amp;pid=287df0ffb&amp;color=38,95,172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熟词生义</a:t>
            </a:r>
            <a:endParaRPr lang="en-US" altLang="zh-CN" sz="2800" dirty="0"/>
          </a:p>
        </p:txBody>
      </p:sp>
      <p:graphicFrame>
        <p:nvGraphicFramePr>
          <p:cNvPr id="18" name="QB_5_BD.54_1#d0d75fdb3?colgroup=4,9,21&amp;vcp=1&amp;pid=08c57e979&amp;color=0,0,0&amp;vtp=1&amp;bbb=1&amp;hb=1"/>
          <p:cNvGraphicFramePr>
            <a:graphicFrameLocks noGrp="1"/>
          </p:cNvGraphicFramePr>
          <p:nvPr/>
        </p:nvGraphicFramePr>
        <p:xfrm>
          <a:off x="502920" y="1447800"/>
          <a:ext cx="11146536" cy="4978527"/>
        </p:xfrm>
        <a:graphic>
          <a:graphicData uri="http://schemas.openxmlformats.org/drawingml/2006/table">
            <a:tbl>
              <a:tblPr/>
              <a:tblGrid>
                <a:gridCol w="1453896"/>
                <a:gridCol w="3136392"/>
                <a:gridCol w="6556248"/>
              </a:tblGrid>
              <a:tr h="44691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110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catch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A.及时赶上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接住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抓住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.患上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感染上（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.听清楚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领会（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.捕捉（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1.Early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settlers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caught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rabbits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survive.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because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train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catch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didn't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catch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meaning.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explain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it?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4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.Take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those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clothes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before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catch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cold.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051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mistake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A.错误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失误（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.误会;弄错（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5.Other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people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still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know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meaning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probably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won't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notice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mistakes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6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.She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often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mistaken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twin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sister.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5_AN.55_1#d0d75fdb3.blank?vcp=1&amp;pid=08c57e979&amp;color=0,0,0&amp;vpa=27&amp;vtp=1"/>
          <p:cNvSpPr/>
          <p:nvPr/>
        </p:nvSpPr>
        <p:spPr>
          <a:xfrm>
            <a:off x="10574613" y="1908620"/>
            <a:ext cx="441325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B_5_AN.56_1#d0d75fdb3.blank?vcp=1&amp;pid=08c57e979&amp;color=0,0,0&amp;vpa=28&amp;vtp=1"/>
          <p:cNvSpPr/>
          <p:nvPr/>
        </p:nvSpPr>
        <p:spPr>
          <a:xfrm>
            <a:off x="11081027" y="2353120"/>
            <a:ext cx="441325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6" name="QB_5_AN.57_1#d0d75fdb3.blank?vcp=1&amp;pid=08c57e979&amp;color=0,0,0&amp;vpa=29&amp;vtp=1"/>
          <p:cNvSpPr/>
          <p:nvPr/>
        </p:nvSpPr>
        <p:spPr>
          <a:xfrm>
            <a:off x="5599389" y="3242120"/>
            <a:ext cx="441325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7" name="QB_5_AN.58_1#d0d75fdb3.blank?vcp=1&amp;pid=08c57e979&amp;color=0,0,0&amp;vpa=30&amp;vtp=1"/>
          <p:cNvSpPr/>
          <p:nvPr/>
        </p:nvSpPr>
        <p:spPr>
          <a:xfrm>
            <a:off x="5756551" y="4121086"/>
            <a:ext cx="423863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8" name="QB_5_AN.59_1#d0d75fdb3.blank?vcp=1&amp;pid=08c57e979&amp;color=0,0,0&amp;vpa=31&amp;vtp=1"/>
          <p:cNvSpPr/>
          <p:nvPr/>
        </p:nvSpPr>
        <p:spPr>
          <a:xfrm>
            <a:off x="6355039" y="5507927"/>
            <a:ext cx="441325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9" name="QB_5_AN.60_1#d0d75fdb3.blank?vcp=1&amp;pid=08c57e979&amp;color=0,0,0&amp;vpa=32&amp;vtp=1"/>
          <p:cNvSpPr/>
          <p:nvPr/>
        </p:nvSpPr>
        <p:spPr>
          <a:xfrm>
            <a:off x="10810199" y="5942393"/>
            <a:ext cx="423863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QB_5_BD.61_1#d0d75fdb3?colgroup=4,9,21&amp;vcp=1&amp;pid=08c57e979&amp;color=0,0,0&amp;mp=1&amp;vtp=1&amp;bt=1&amp;bbb=1&amp;hb=1"/>
          <p:cNvGraphicFramePr>
            <a:graphicFrameLocks noGrp="1"/>
          </p:cNvGraphicFramePr>
          <p:nvPr/>
        </p:nvGraphicFramePr>
        <p:xfrm>
          <a:off x="502920" y="2785684"/>
          <a:ext cx="11146536" cy="2336800"/>
        </p:xfrm>
        <a:graphic>
          <a:graphicData uri="http://schemas.openxmlformats.org/drawingml/2006/table">
            <a:tbl>
              <a:tblPr/>
              <a:tblGrid>
                <a:gridCol w="1453896"/>
                <a:gridCol w="3136392"/>
                <a:gridCol w="655624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36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hang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A.悬挂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垂下（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.绞死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吊死（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.缭绕（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7.She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hung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washing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dry.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8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thick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mist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hung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over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town.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9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criminal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hanged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stealing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time.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5_AN.62_1#d0d75fdb3.blank?vcp=1&amp;pid=08c57e979&amp;color=0,0,0&amp;mp=1&amp;vpa=33&amp;vtp=1"/>
          <p:cNvSpPr/>
          <p:nvPr/>
        </p:nvSpPr>
        <p:spPr>
          <a:xfrm>
            <a:off x="10929453" y="3237677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B_5_AN.63_1#d0d75fdb3.blank?vcp=1&amp;pid=08c57e979&amp;color=0,0,0&amp;mp=1&amp;vpa=34&amp;vtp=1"/>
          <p:cNvSpPr/>
          <p:nvPr/>
        </p:nvSpPr>
        <p:spPr>
          <a:xfrm>
            <a:off x="9899927" y="3720277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B_5_AN.64_1#d0d75fdb3.blank?vcp=1&amp;pid=08c57e979&amp;color=0,0,0&amp;mp=1&amp;vpa=35&amp;vtp=1"/>
          <p:cNvSpPr/>
          <p:nvPr/>
        </p:nvSpPr>
        <p:spPr>
          <a:xfrm>
            <a:off x="5772426" y="4664649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2" name="QB_5_BD.61_1#d0d75fdb3?colgroup=4,9,21&amp;vcp=1&amp;pid=08c57e979&amp;color=0,0,0&amp;mp=1&amp;vtp=1&amp;bt=1&amp;bbb=1"/>
          <p:cNvSpPr txBox="1"/>
          <p:nvPr/>
        </p:nvSpPr>
        <p:spPr>
          <a:xfrm>
            <a:off x="11033903" y="2169226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QB_5_BD.61_1#d0d75fdb3?colgroup=4,9,21&amp;vcp=1&amp;pid=08c57e979&amp;color=0,0,0&amp;mp=1&amp;vtp=1&amp;bt=1&amp;bbb=1&amp;hb=1"/>
          <p:cNvGraphicFramePr>
            <a:graphicFrameLocks noGrp="1"/>
          </p:cNvGraphicFramePr>
          <p:nvPr/>
        </p:nvGraphicFramePr>
        <p:xfrm>
          <a:off x="502920" y="2070508"/>
          <a:ext cx="11146536" cy="3784600"/>
        </p:xfrm>
        <a:graphic>
          <a:graphicData uri="http://schemas.openxmlformats.org/drawingml/2006/table">
            <a:tbl>
              <a:tblPr/>
              <a:tblGrid>
                <a:gridCol w="1453896"/>
                <a:gridCol w="3136392"/>
                <a:gridCol w="655624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610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print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A.洗印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冲洗（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.指纹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手印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脚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印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足迹（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.印刷字体（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10.The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policemen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caught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bad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comparing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finger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prints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11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.Sometimes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know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head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don't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know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looks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print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12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also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teach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PC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store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print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photos.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5_BD.61_1#d0d75fdb3?colgroup=4,9,21&amp;vcp=1&amp;pid=08c57e979&amp;color=0,0,0&amp;mp=1&amp;vtp=1&amp;bt=1&amp;bbb=1&amp;hb=1"/>
          <p:cNvSpPr txBox="1"/>
          <p:nvPr/>
        </p:nvSpPr>
        <p:spPr>
          <a:xfrm>
            <a:off x="9109456" y="1457938"/>
            <a:ext cx="2540000" cy="493597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  <p:sp>
        <p:nvSpPr>
          <p:cNvPr id="4" name="QB_5_AN.65_1#d0d75fdb3.blank?vcp=1&amp;pid=08c57e979&amp;color=0,0,0&amp;mp=1&amp;vpa=36&amp;vtp=1"/>
          <p:cNvSpPr/>
          <p:nvPr/>
        </p:nvSpPr>
        <p:spPr>
          <a:xfrm>
            <a:off x="8869638" y="2994433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B_5_AN.66_1#d0d75fdb3.blank?vcp=1&amp;pid=08c57e979&amp;color=0,0,0&amp;mp=1&amp;vpa=37&amp;vtp=1"/>
          <p:cNvSpPr/>
          <p:nvPr/>
        </p:nvSpPr>
        <p:spPr>
          <a:xfrm>
            <a:off x="5880376" y="4442233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6" name="QB_5_AN.67_1#d0d75fdb3.blank?vcp=1&amp;pid=08c57e979&amp;color=0,0,0&amp;mp=1&amp;vpa=38&amp;vtp=1"/>
          <p:cNvSpPr/>
          <p:nvPr/>
        </p:nvSpPr>
        <p:spPr>
          <a:xfrm>
            <a:off x="9282388" y="5386605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QB_5_BD.68_1#d0d75fdb3?colgroup=4,9,21&amp;vcp=1&amp;pid=08c57e979&amp;color=0,0,0&amp;mp=1&amp;vtp=1&amp;bt=1&amp;bbb=1&amp;hb=1"/>
          <p:cNvGraphicFramePr>
            <a:graphicFrameLocks noGrp="1"/>
          </p:cNvGraphicFramePr>
          <p:nvPr/>
        </p:nvGraphicFramePr>
        <p:xfrm>
          <a:off x="502920" y="2531430"/>
          <a:ext cx="11146536" cy="2868168"/>
        </p:xfrm>
        <a:graphic>
          <a:graphicData uri="http://schemas.openxmlformats.org/drawingml/2006/table">
            <a:tbl>
              <a:tblPr/>
              <a:tblGrid>
                <a:gridCol w="1453896"/>
                <a:gridCol w="3136392"/>
                <a:gridCol w="655624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661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step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A.台阶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梯级（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.（脚）步（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.迈步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跨步（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13.A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thousand-mile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journey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begins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first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step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14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fell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over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running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down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steps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15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teacher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asked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students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step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forward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when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heard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their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names.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5_AN.69_1#d0d75fdb3.blank?vcp=1&amp;pid=08c57e979&amp;color=0,0,0&amp;mp=1&amp;vpa=39&amp;vtp=1"/>
          <p:cNvSpPr/>
          <p:nvPr/>
        </p:nvSpPr>
        <p:spPr>
          <a:xfrm>
            <a:off x="5758139" y="3478977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B_5_AN.70_1#d0d75fdb3.blank?vcp=1&amp;pid=08c57e979&amp;color=0,0,0&amp;mp=1&amp;vpa=40&amp;vtp=1"/>
          <p:cNvSpPr/>
          <p:nvPr/>
        </p:nvSpPr>
        <p:spPr>
          <a:xfrm>
            <a:off x="7218638" y="3961577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B_5_AN.71_1#d0d75fdb3.blank?vcp=1&amp;pid=08c57e979&amp;color=0,0,0&amp;mp=1&amp;vpa=41&amp;vtp=1"/>
          <p:cNvSpPr/>
          <p:nvPr/>
        </p:nvSpPr>
        <p:spPr>
          <a:xfrm>
            <a:off x="8212413" y="4905949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2" name="QB_5_BD.68_1#d0d75fdb3?colgroup=4,9,21&amp;vcp=1&amp;pid=08c57e979&amp;color=0,0,0&amp;mp=1&amp;vtp=1&amp;bt=1&amp;bbb=1"/>
          <p:cNvSpPr txBox="1"/>
          <p:nvPr/>
        </p:nvSpPr>
        <p:spPr>
          <a:xfrm>
            <a:off x="11033903" y="1914972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732fafb1b?vcp=1&amp;pid=08c57e979&amp;color=0,0,0&amp;mp=1&amp;vtp=1&amp;bt=1&amp;bbb=1"/>
          <p:cNvSpPr/>
          <p:nvPr/>
        </p:nvSpPr>
        <p:spPr>
          <a:xfrm>
            <a:off x="502920" y="313931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语法链接</a:t>
            </a:r>
            <a:endParaRPr lang="en-US" altLang="zh-CN" sz="24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情态动词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（P72）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27e3f9ad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f27e3f9ad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教材词汇梳理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a31b50c75.fixed?vcp=1&amp;pid=f27e3f9ad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第十讲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八年级（上）Units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9—10</a:t>
            </a:r>
            <a:endParaRPr lang="en-US" altLang="zh-CN" sz="4800" dirty="0"/>
          </a:p>
        </p:txBody>
      </p:sp>
      <p:pic>
        <p:nvPicPr>
          <p:cNvPr id="3" name="C_2#a31b50c75.fixed?vcp=1&amp;pid=f27e3f9a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287df0ffb?vcp=1&amp;pid=a31b50c75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重难知识点突破</a:t>
            </a:r>
            <a:endParaRPr lang="en-US" altLang="zh-CN" sz="2800" dirty="0"/>
          </a:p>
        </p:txBody>
      </p:sp>
      <p:pic>
        <p:nvPicPr>
          <p:cNvPr id="3" name="C_4#036dc3f1d?vcp=1&amp;pid=287df0ffb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512379"/>
            <a:ext cx="173736" cy="210312"/>
          </a:xfrm>
          <a:prstGeom prst="rect">
            <a:avLst/>
          </a:prstGeom>
        </p:spPr>
      </p:pic>
      <p:sp>
        <p:nvSpPr>
          <p:cNvPr id="4" name="C_4_BD#036dc3f1d?vcp=1&amp;pid=287df0ffb&amp;color=38,95,172&amp;vtp=1&amp;bbb=1"/>
          <p:cNvSpPr/>
          <p:nvPr/>
        </p:nvSpPr>
        <p:spPr>
          <a:xfrm>
            <a:off x="685800" y="13767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重点1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prepare的用法</a:t>
            </a:r>
            <a:endParaRPr lang="en-US" altLang="zh-CN" sz="2800" b="1" dirty="0"/>
          </a:p>
        </p:txBody>
      </p:sp>
      <p:pic>
        <p:nvPicPr>
          <p:cNvPr id="5" name="P_5_BD#d492fe9ce?htil=1&amp;vcp=1&amp;pid=036dc3f1d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52073" y="1852676"/>
            <a:ext cx="5458968" cy="3959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P_5_BD#d492fe9ce?htil=1&amp;vcp=1&amp;pid=036dc3f1d&amp;color=0,0,0&amp;vtp=1&amp;bbb=1&amp;hb=1"/>
          <p:cNvSpPr/>
          <p:nvPr/>
        </p:nvSpPr>
        <p:spPr>
          <a:xfrm>
            <a:off x="502920" y="1816100"/>
            <a:ext cx="5596128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rules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prepare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futures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well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学校规定也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可以帮助学生为他们自己的未来做准备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preparations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在她的帮助下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我还做了一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些其他准备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ec9fb3f66?vcp=1&amp;pid=036dc3f1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ec9fb3f66?vcp=1&amp;pid=036dc3f1d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1_1#6b6b16341?vcp=1&amp;pid=ec9fb3f66&amp;color=0,0,0&amp;vtp=1&amp;bbb=1"/>
          <p:cNvSpPr/>
          <p:nvPr/>
        </p:nvSpPr>
        <p:spPr>
          <a:xfrm>
            <a:off x="502920" y="1320800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Police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officers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（prepare）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unexpected.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collecting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information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（prepare）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sides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prepared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mistakes.（盲填）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corrects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students'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homework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carefully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prepares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lessons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day.（盲填）</a:t>
            </a:r>
            <a:endParaRPr lang="en-US" altLang="zh-CN" sz="2400" dirty="0"/>
          </a:p>
        </p:txBody>
      </p:sp>
      <p:sp>
        <p:nvSpPr>
          <p:cNvPr id="5" name="QB_6_AN.2_1#6b6b16341.blank?vcp=1&amp;pid=ec9fb3f66&amp;color=0,0,0&amp;vpa=1&amp;vtp=1&amp;bbb=1"/>
          <p:cNvSpPr/>
          <p:nvPr/>
        </p:nvSpPr>
        <p:spPr>
          <a:xfrm>
            <a:off x="3935127" y="1280160"/>
            <a:ext cx="1411351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prepared</a:t>
            </a:r>
            <a:endParaRPr lang="en-US" altLang="zh-CN" sz="2400" dirty="0"/>
          </a:p>
        </p:txBody>
      </p:sp>
      <p:sp>
        <p:nvSpPr>
          <p:cNvPr id="7" name="QB_6_AN.4_1#6b6b16341.blank?vcp=1&amp;pid=ec9fb3f66&amp;color=0,0,0&amp;vpa=2&amp;vtp=1&amp;bbb=1"/>
          <p:cNvSpPr/>
          <p:nvPr/>
        </p:nvSpPr>
        <p:spPr>
          <a:xfrm>
            <a:off x="5366226" y="1838960"/>
            <a:ext cx="1772476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preparation</a:t>
            </a:r>
            <a:endParaRPr lang="en-US" altLang="zh-CN" sz="2400" dirty="0"/>
          </a:p>
        </p:txBody>
      </p:sp>
      <p:sp>
        <p:nvSpPr>
          <p:cNvPr id="9" name="QB_6_AN.6_1#6b6b16341.blank?vcp=1&amp;pid=ec9fb3f66&amp;color=0,0,0&amp;vpa=3&amp;vtp=1&amp;bbb=1"/>
          <p:cNvSpPr/>
          <p:nvPr/>
        </p:nvSpPr>
        <p:spPr>
          <a:xfrm>
            <a:off x="6200679" y="2969260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endParaRPr lang="en-US" altLang="zh-CN" sz="2400" dirty="0"/>
          </a:p>
        </p:txBody>
      </p:sp>
      <p:sp>
        <p:nvSpPr>
          <p:cNvPr id="11" name="QB_6_AN.8_1#6b6b16341.blank?vcp=1&amp;pid=ec9fb3f66&amp;color=0,0,0&amp;vpa=4&amp;vtp=1&amp;bbb=1"/>
          <p:cNvSpPr/>
          <p:nvPr/>
        </p:nvSpPr>
        <p:spPr>
          <a:xfrm>
            <a:off x="10678002" y="3528060"/>
            <a:ext cx="6096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8217db71c?vcp=1&amp;pid=287df0ffb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8217db71c?vcp=1&amp;pid=287df0ffb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重点2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invite的用法</a:t>
            </a:r>
            <a:endParaRPr lang="en-US" altLang="zh-CN" sz="2800" b="1" dirty="0"/>
          </a:p>
        </p:txBody>
      </p:sp>
      <p:pic>
        <p:nvPicPr>
          <p:cNvPr id="4" name="P_5_BD#2b74adbb7?htil=2&amp;vcp=1&amp;pid=8217db71c&amp;color=0,0,0&amp;tib=255,255,255&amp;vtp=1&amp;hs=1&amp;hs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08776" y="1344676"/>
            <a:ext cx="5458968" cy="2596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5_BD#2b74adbb7?htil=2&amp;vcp=1&amp;pid=8217db71c&amp;color=0,0,0&amp;vtp=1&amp;bbb=1&amp;hb=1&amp;hs=1"/>
          <p:cNvSpPr/>
          <p:nvPr/>
        </p:nvSpPr>
        <p:spPr>
          <a:xfrm>
            <a:off x="502920" y="1308100"/>
            <a:ext cx="5596128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·So,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invite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international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guests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house,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surprised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gift.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如果你邀请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国际友人来你家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如果他们不给你带礼物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不要太惊讶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P_5_BD#2b74adbb7?htil=2&amp;vcp=1&amp;pid=8217db71c&amp;color=0,0,0&amp;vtp=1&amp;bbb=1&amp;hb=1&amp;hs=1"/>
          <p:cNvSpPr/>
          <p:nvPr/>
        </p:nvSpPr>
        <p:spPr>
          <a:xfrm>
            <a:off x="503995" y="3988689"/>
            <a:ext cx="11184010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Invite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family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member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serve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邀请一个朋友或者家庭成员来给予服务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c75de7c65?vcp=1&amp;pid=8217db71c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c75de7c65?vcp=1&amp;pid=8217db71c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9_1#bada50245?vcp=1&amp;pid=c75de7c65&amp;color=0,0,0&amp;vtp=1&amp;bbb=1&amp;hb=1"/>
          <p:cNvSpPr/>
          <p:nvPr/>
        </p:nvSpPr>
        <p:spPr>
          <a:xfrm>
            <a:off x="502920" y="1320800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（invite）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enjoy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delicious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free.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Miss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（invite）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polite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refuse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（invite）.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invites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everyone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parties,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including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floor.（盲填）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invite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opening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library.（盲填）</a:t>
            </a:r>
            <a:endParaRPr lang="en-US" altLang="zh-CN" sz="2400" dirty="0"/>
          </a:p>
        </p:txBody>
      </p:sp>
      <p:sp>
        <p:nvSpPr>
          <p:cNvPr id="5" name="QB_6_AN.10_1#bada50245.blank?vcp=1&amp;pid=c75de7c65&amp;color=0,0,0&amp;vpa=5&amp;vtp=1&amp;bbb=1"/>
          <p:cNvSpPr/>
          <p:nvPr/>
        </p:nvSpPr>
        <p:spPr>
          <a:xfrm>
            <a:off x="3586639" y="1292860"/>
            <a:ext cx="10668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invites</a:t>
            </a:r>
            <a:endParaRPr lang="en-US" altLang="zh-CN" sz="2400" dirty="0"/>
          </a:p>
        </p:txBody>
      </p:sp>
      <p:sp>
        <p:nvSpPr>
          <p:cNvPr id="7" name="QB_6_AN.12_1#bada50245.blank?vcp=1&amp;pid=c75de7c65&amp;color=0,0,0&amp;vpa=6&amp;vtp=1&amp;bbb=1"/>
          <p:cNvSpPr/>
          <p:nvPr/>
        </p:nvSpPr>
        <p:spPr>
          <a:xfrm>
            <a:off x="2929414" y="2410460"/>
            <a:ext cx="11176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invited</a:t>
            </a:r>
            <a:endParaRPr lang="en-US" altLang="zh-CN" sz="2400" dirty="0"/>
          </a:p>
        </p:txBody>
      </p:sp>
      <p:sp>
        <p:nvSpPr>
          <p:cNvPr id="9" name="QB_6_AN.14_1#bada50245.blank?vcp=1&amp;pid=c75de7c65&amp;color=0,0,0&amp;vpa=7&amp;vtp=1&amp;bbb=1"/>
          <p:cNvSpPr/>
          <p:nvPr/>
        </p:nvSpPr>
        <p:spPr>
          <a:xfrm>
            <a:off x="6836252" y="2969260"/>
            <a:ext cx="220503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invitation（s）</a:t>
            </a:r>
            <a:endParaRPr lang="en-US" altLang="zh-CN" sz="2400" dirty="0"/>
          </a:p>
        </p:txBody>
      </p:sp>
      <p:sp>
        <p:nvSpPr>
          <p:cNvPr id="11" name="QB_6_AN.16_1#bada50245.blank?vcp=1&amp;pid=c75de7c65&amp;color=0,0,0&amp;vpa=8&amp;vtp=1&amp;bbb=1"/>
          <p:cNvSpPr/>
          <p:nvPr/>
        </p:nvSpPr>
        <p:spPr>
          <a:xfrm>
            <a:off x="4435951" y="3528060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endParaRPr lang="en-US" altLang="zh-CN" sz="2400" dirty="0"/>
          </a:p>
        </p:txBody>
      </p:sp>
      <p:sp>
        <p:nvSpPr>
          <p:cNvPr id="13" name="QB_6_AN.18_1#bada50245.blank?vcp=1&amp;pid=c75de7c65&amp;color=0,0,0&amp;vpa=9&amp;vtp=1&amp;bbb=1"/>
          <p:cNvSpPr/>
          <p:nvPr/>
        </p:nvSpPr>
        <p:spPr>
          <a:xfrm>
            <a:off x="3597751" y="4624070"/>
            <a:ext cx="9477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to/for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580b04328?vcp=1&amp;pid=287df0ffb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580b04328?vcp=1&amp;pid=287df0ffb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重点3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forward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to的用法</a:t>
            </a:r>
            <a:endParaRPr lang="en-US" altLang="zh-CN" sz="2800" b="1" dirty="0"/>
          </a:p>
        </p:txBody>
      </p:sp>
      <p:sp>
        <p:nvSpPr>
          <p:cNvPr id="4" name="P_5_BD#84f6d5233?vcp=1&amp;pid=580b04328&amp;color=0,0,0&amp;vtp=1&amp;bbb=1&amp;hb=1"/>
          <p:cNvSpPr/>
          <p:nvPr/>
        </p:nvSpPr>
        <p:spPr>
          <a:xfrm>
            <a:off x="502920" y="1308100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forward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to为动词短语，意为“期待；盼望”，这里的to是介词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，后面应接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名词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、代词或者动词-ing形式。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forward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他们期待英语聚会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looking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forward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他盼望去英格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兰很长时间了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tags/tag1.xml><?xml version="1.0" encoding="utf-8"?>
<p:tagLst xmlns:p="http://schemas.openxmlformats.org/presentationml/2006/main">
  <p:tag name="commondata" val="eyJoZGlkIjoiYzBiN2M3YmRmYTE0OTFjMzRiZTc2YTk1YzAyOTFjNzQ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4858</Words>
  <Application>WPS 演示</Application>
  <PresentationFormat>宽屏</PresentationFormat>
  <Paragraphs>330</Paragraphs>
  <Slides>22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5" baseType="lpstr">
      <vt:lpstr>Arial</vt:lpstr>
      <vt:lpstr>宋体</vt:lpstr>
      <vt:lpstr>Wingdings</vt:lpstr>
      <vt:lpstr>Times New Roman</vt:lpstr>
      <vt:lpstr>Times New Roman</vt:lpstr>
      <vt:lpstr>微软雅黑</vt:lpstr>
      <vt:lpstr>微软雅黑</vt:lpstr>
      <vt:lpstr>宋体</vt:lpstr>
      <vt:lpstr>楷体</vt:lpstr>
      <vt:lpstr>Calibri</vt:lpstr>
      <vt:lpstr>等线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ou</cp:lastModifiedBy>
  <cp:revision>3</cp:revision>
  <dcterms:created xsi:type="dcterms:W3CDTF">2024-10-12T12:06:00Z</dcterms:created>
  <dcterms:modified xsi:type="dcterms:W3CDTF">2024-10-14T09:29:18Z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8223CB6DA9BE494EB9611D0A2103D0F8_12</vt:lpwstr>
  </property>
  <property fmtid="{D5CDD505-2E9C-101B-9397-08002B2CF9AE}" pid="3" name="KSOProductBuildVer">
    <vt:lpwstr>2052-12.1.0.18276</vt:lpwstr>
  </property>
</Properties>
</file>